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0AEBB1-F538-477C-AFF0-45AC3BEE6BA2}">
  <a:tblStyle styleId="{B60AEBB1-F538-477C-AFF0-45AC3BEE6BA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4a0fb4c4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94a0fb4c4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94a0fb4c4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94a0fb4c4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4a0fb4c4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4a0fb4c4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4a0fb4c4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4a0fb4c4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4a0fb4c4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4a0fb4c4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4a0fb4c4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4a0fb4c4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4a0fb4c4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4a0fb4c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4a0fb4c4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94a0fb4c4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94a0fb4c4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94a0fb4c4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4a0fb4c4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94a0fb4c4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94a0fb4c4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94a0fb4c4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4a0fb4c4f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94a0fb4c4f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4a0fb4c4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4a0fb4c4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94a0fb4c4f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94a0fb4c4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4a0fb4c4f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4a0fb4c4f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reaunion.com/" TargetMode="External"/><Relationship Id="rId4" Type="http://schemas.openxmlformats.org/officeDocument/2006/relationships/hyperlink" Target="https://drive.google.com/file/d/1js1YNPIvaPSMaScCMrReMRwfvh5OTo-c/view?usp=sharing" TargetMode="External"/><Relationship Id="rId5" Type="http://schemas.openxmlformats.org/officeDocument/2006/relationships/hyperlink" Target="https://drive.google.com/file/d/1iLXwq3u86r7S6wdQYiqfu8kFZY2u-4cH/view?usp=sharin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njea.org/jobjustice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hyperlink" Target="https://www.njea.org/jobjustice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njea.org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7575" y="137225"/>
            <a:ext cx="8678100" cy="2375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402200"/>
            <a:ext cx="8520600" cy="13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Welcome Back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1705375"/>
            <a:ext cx="8678100" cy="8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2020-2021</a:t>
            </a:r>
            <a:endParaRPr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1875" y="2512625"/>
            <a:ext cx="3924983" cy="26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Welcome to a Most Unusual Year</a:t>
            </a:r>
            <a:r>
              <a:rPr b="1" lang="en"/>
              <a:t> </a:t>
            </a:r>
            <a:endParaRPr b="1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349725"/>
            <a:ext cx="8520600" cy="32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GREA has been and will continue to advocate for you in many ways: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Negotiating your contract last year </a:t>
            </a:r>
            <a:r>
              <a:rPr lang="en" u="sng">
                <a:solidFill>
                  <a:schemeClr val="hlink"/>
                </a:solidFill>
                <a:hlinkClick r:id="rId3"/>
              </a:rPr>
              <a:t>View 2019-2022 Contract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Representing your interests on district reopening committees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Voicing your concerns to the Board and the community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Striving to ensure we all return to in-person instruction only when it’s safe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View 8/17/20 Letter to BOE</a:t>
            </a:r>
            <a:r>
              <a:rPr lang="en"/>
              <a:t> 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5"/>
              </a:rPr>
              <a:t>View 8/25/20 Letter to BOE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Welcome New Members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324700" cy="35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GREA is made up of your fellow </a:t>
            </a:r>
            <a:r>
              <a:rPr lang="en" sz="1600"/>
              <a:t>teachers, administrative support staff, paraprofessionals and custodians.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As a member of the GREA you become part of a community of individuals who are dedicated to the education profession, the students of Glen Ridge and each other.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Your local leadership and association representatives are here to support you: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as you assimilate into this community and throughout your tenure in this district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to answer any questions you may have about your professional rights and responsibilities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to make you aware of the many resources that are available to you 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Executive Board</a:t>
            </a:r>
            <a:endParaRPr b="1"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911975"/>
            <a:ext cx="8520600" cy="3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Exec Board Positions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Exec Board Positions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President -  </a:t>
            </a:r>
            <a:r>
              <a:rPr lang="en" sz="2400">
                <a:solidFill>
                  <a:srgbClr val="FF0000"/>
                </a:solidFill>
              </a:rPr>
              <a:t>MaryLynn Savio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Vice President - </a:t>
            </a:r>
            <a:r>
              <a:rPr lang="en" sz="2400">
                <a:solidFill>
                  <a:srgbClr val="FF0000"/>
                </a:solidFill>
              </a:rPr>
              <a:t>Lisa Petruzzi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Treasurer - </a:t>
            </a:r>
            <a:r>
              <a:rPr lang="en" sz="2400">
                <a:solidFill>
                  <a:srgbClr val="FF0000"/>
                </a:solidFill>
              </a:rPr>
              <a:t>Lillian Serghides</a:t>
            </a:r>
            <a:endParaRPr sz="240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Grievance Chairs - </a:t>
            </a:r>
            <a:r>
              <a:rPr lang="en" sz="2400">
                <a:solidFill>
                  <a:srgbClr val="FF0000"/>
                </a:solidFill>
              </a:rPr>
              <a:t>Jenelle Hamer &amp; Lisa Petruzzi</a:t>
            </a:r>
            <a:endParaRPr sz="240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Recording Secretary - </a:t>
            </a:r>
            <a:r>
              <a:rPr lang="en" sz="2400">
                <a:solidFill>
                  <a:srgbClr val="FF0000"/>
                </a:solidFill>
              </a:rPr>
              <a:t>Stacy Amanna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Corresponding Secretary - </a:t>
            </a:r>
            <a:r>
              <a:rPr lang="en" sz="2400">
                <a:solidFill>
                  <a:srgbClr val="FF0000"/>
                </a:solidFill>
              </a:rPr>
              <a:t>Cathy Ciccone</a:t>
            </a:r>
            <a:endParaRPr sz="240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467275" y="445025"/>
            <a:ext cx="827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F0000"/>
                </a:solidFill>
              </a:rPr>
              <a:t>Building Representatives </a:t>
            </a:r>
            <a:endParaRPr b="1">
              <a:solidFill>
                <a:srgbClr val="FF0000"/>
              </a:solidFill>
            </a:endParaRPr>
          </a:p>
        </p:txBody>
      </p:sp>
      <p:graphicFrame>
        <p:nvGraphicFramePr>
          <p:cNvPr id="81" name="Google Shape;81;p17"/>
          <p:cNvGraphicFramePr/>
          <p:nvPr/>
        </p:nvGraphicFramePr>
        <p:xfrm>
          <a:off x="423575" y="1205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{B60AEBB1-F538-477C-AFF0-45AC3BEE6BA2}</a:tableStyleId>
              </a:tblPr>
              <a:tblGrid>
                <a:gridCol w="1655725"/>
                <a:gridCol w="1655725"/>
                <a:gridCol w="1655725"/>
                <a:gridCol w="1655725"/>
                <a:gridCol w="1655725"/>
              </a:tblGrid>
              <a:tr h="4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Central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Forest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Linden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RAS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GRHS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42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Megan Connolly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Charlene Reilly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Kim Waldron</a:t>
                      </a:r>
                      <a:endParaRPr sz="16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Jennifer Gonzaga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Lisa Jacobsen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Doug Hellstern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Jarrad Nardiello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Samantha Odell</a:t>
                      </a:r>
                      <a:endParaRPr sz="16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Kostas Barkouras</a:t>
                      </a:r>
                      <a:endParaRPr sz="16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Matt Cannici</a:t>
                      </a:r>
                      <a:endParaRPr sz="16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Jackie Cerone</a:t>
                      </a:r>
                      <a:endParaRPr sz="16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</a:rPr>
                        <a:t>Emily Ramos</a:t>
                      </a:r>
                      <a:endParaRPr sz="1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2" name="Google Shape;82;p17"/>
          <p:cNvSpPr txBox="1"/>
          <p:nvPr/>
        </p:nvSpPr>
        <p:spPr>
          <a:xfrm>
            <a:off x="419500" y="4240650"/>
            <a:ext cx="82785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reach out to these individuals if you should have any questions or concerns.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Reps will be reaching out to our new members in the very near future.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Committee Chairs</a:t>
            </a:r>
            <a:endParaRPr b="1"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93775" y="1079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Social/Member Involvement Chairs - </a:t>
            </a:r>
            <a:r>
              <a:rPr lang="en">
                <a:solidFill>
                  <a:srgbClr val="FF0000"/>
                </a:solidFill>
              </a:rPr>
              <a:t>Amanda Goodwin &amp; Jenelle Hamer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Fundraising/Scholarship Chairs - </a:t>
            </a:r>
            <a:r>
              <a:rPr lang="en">
                <a:solidFill>
                  <a:srgbClr val="FF0000"/>
                </a:solidFill>
              </a:rPr>
              <a:t>Genine D’Andrea &amp; Heather Kobylinski</a:t>
            </a:r>
            <a:endParaRPr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Health &amp; Safety Committee Chairs - </a:t>
            </a:r>
            <a:r>
              <a:rPr lang="en">
                <a:solidFill>
                  <a:srgbClr val="FF0000"/>
                </a:solidFill>
              </a:rPr>
              <a:t>Charlene Reilly &amp; Kim Waldron</a:t>
            </a:r>
            <a:endParaRPr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Communications Chair - </a:t>
            </a:r>
            <a:r>
              <a:rPr lang="en">
                <a:solidFill>
                  <a:srgbClr val="FF0000"/>
                </a:solidFill>
              </a:rPr>
              <a:t>Matt Cannici</a:t>
            </a:r>
            <a:endParaRPr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Legislative Chair - </a:t>
            </a:r>
            <a:r>
              <a:rPr lang="en">
                <a:solidFill>
                  <a:srgbClr val="FF0000"/>
                </a:solidFill>
              </a:rPr>
              <a:t>Shirley Wujek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Pride &amp; PR - </a:t>
            </a:r>
            <a:r>
              <a:rPr lang="en">
                <a:solidFill>
                  <a:srgbClr val="FF0000"/>
                </a:solidFill>
              </a:rPr>
              <a:t>Emily Ramos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Action Chair - </a:t>
            </a:r>
            <a:r>
              <a:rPr lang="en">
                <a:solidFill>
                  <a:srgbClr val="FF0000"/>
                </a:solidFill>
              </a:rPr>
              <a:t>Cluny Mendez</a:t>
            </a:r>
            <a:endParaRPr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4663" y="2505213"/>
            <a:ext cx="2295525" cy="1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Chapter 78 Relief Legislation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7987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Those employed prior to this year may retain their existing health plan and continue contributing the same portion of the insurance premium as per Chapter 78.</a:t>
            </a:r>
            <a:endParaRPr>
              <a:solidFill>
                <a:srgbClr val="4C4F5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On Jan. 1, 2021, those </a:t>
            </a: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interested</a:t>
            </a: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in reducing their healthcare contributions will have the option of switching to: </a:t>
            </a:r>
            <a:endParaRPr>
              <a:solidFill>
                <a:srgbClr val="4C4F5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2300"/>
              </a:spcBef>
              <a:spcAft>
                <a:spcPts val="0"/>
              </a:spcAft>
              <a:buClr>
                <a:srgbClr val="4C4F54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Horizon NJ Educators Health Plan (NJEHP) </a:t>
            </a:r>
            <a:endParaRPr>
              <a:solidFill>
                <a:srgbClr val="4C4F5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4F54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Premium sharing for this plan will be based on a % of salary                                  as opposed to % of the premium. </a:t>
            </a:r>
            <a:endParaRPr>
              <a:solidFill>
                <a:srgbClr val="4C4F5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4F54"/>
              </a:buClr>
              <a:buSzPts val="1800"/>
              <a:buFont typeface="Times New Roman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For full details, please review the charts at </a:t>
            </a:r>
            <a:r>
              <a:rPr i="1" lang="en" u="sng">
                <a:solidFill>
                  <a:schemeClr val="hlink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njea.org/jobjustice</a:t>
            </a:r>
            <a:endParaRPr>
              <a:solidFill>
                <a:srgbClr val="4C4F5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23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300"/>
              </a:spcAft>
              <a:buNone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The NJ Educators Health Plan (NJEHP)</a:t>
            </a: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025" y="1385075"/>
            <a:ext cx="6981850" cy="291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1121725" y="4413925"/>
            <a:ext cx="70524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C4F5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For full details, please review the charts at </a:t>
            </a:r>
            <a:r>
              <a:rPr i="1" lang="en" sz="1800" u="sng">
                <a:solidFill>
                  <a:schemeClr val="accent5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njea.org/jobjustice</a:t>
            </a:r>
            <a:endParaRPr sz="1800">
              <a:solidFill>
                <a:srgbClr val="4C4F5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Chapter 78 Relief Legislation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018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All new employees hired after on or after July 1, 2020 must take the NJEHP as of Jan. 1, 2021. </a:t>
            </a:r>
            <a:endParaRPr>
              <a:solidFill>
                <a:srgbClr val="4C4F54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4C4F54"/>
              </a:buClr>
              <a:buSzPts val="1800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If you are hired after July 1, 2020, but prior to December 31, 2020, you will receive the health benefits that a new employee is entitled to under the collective bargaining agreement. </a:t>
            </a:r>
            <a:endParaRPr>
              <a:solidFill>
                <a:srgbClr val="4C4F54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4F54"/>
              </a:buClr>
              <a:buSzPts val="1800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When Jan. 1, 2021 comes, you will automatically be enrolled in the NJEHP.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Chapter 78 Relief Legislation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311700" y="1377075"/>
            <a:ext cx="8018100" cy="31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Another new plan, the Garden State Health Plan (GSHP), will be available July 1, 2021. </a:t>
            </a:r>
            <a:endParaRPr>
              <a:solidFill>
                <a:srgbClr val="4C4F54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2300"/>
              </a:spcBef>
              <a:spcAft>
                <a:spcPts val="0"/>
              </a:spcAft>
              <a:buClr>
                <a:srgbClr val="4C4F54"/>
              </a:buClr>
              <a:buSzPts val="1800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That plan is entirely voluntary. No employee will be required to take it.</a:t>
            </a:r>
            <a:endParaRPr>
              <a:solidFill>
                <a:srgbClr val="4C4F54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4F54"/>
              </a:buClr>
              <a:buSzPts val="1800"/>
              <a:buChar char="●"/>
            </a:pPr>
            <a:r>
              <a:rPr lang="en">
                <a:solidFill>
                  <a:srgbClr val="4C4F54"/>
                </a:solidFill>
                <a:highlight>
                  <a:srgbClr val="FFFFFF"/>
                </a:highlight>
              </a:rPr>
              <a:t>Those who do will see a premium sharing reduction of up to 50% from the NJEHP.</a:t>
            </a:r>
            <a:endParaRPr>
              <a:solidFill>
                <a:srgbClr val="4C4F54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23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GREA Meeting Dates</a:t>
            </a:r>
            <a:endParaRPr b="1"/>
          </a:p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311700" y="1295000"/>
            <a:ext cx="8520600" cy="32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FF0000"/>
                </a:solidFill>
              </a:rPr>
              <a:t>All meetings will be VIRTUAL until further notice</a:t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</a:rPr>
              <a:t>General Membership Meeting		Weds Aug 26, 2020 </a:t>
            </a:r>
            <a:endParaRPr>
              <a:solidFill>
                <a:srgbClr val="222222"/>
              </a:solidFill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</a:rPr>
              <a:t>General Membership Meeting		</a:t>
            </a:r>
            <a:r>
              <a:rPr lang="en">
                <a:solidFill>
                  <a:schemeClr val="dk1"/>
                </a:solidFill>
              </a:rPr>
              <a:t>Thurs Nov 19, 2020</a:t>
            </a:r>
            <a:endParaRPr strike="sngStrike">
              <a:solidFill>
                <a:srgbClr val="222222"/>
              </a:solidFill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</a:rPr>
              <a:t> General Membership Meeting		Thurs March 25, 2021</a:t>
            </a:r>
            <a:endParaRPr>
              <a:solidFill>
                <a:srgbClr val="222222"/>
              </a:solidFill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</a:rPr>
              <a:t>Additional meetings/info sessions will be called as necessary.</a:t>
            </a:r>
            <a:endParaRPr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NEA Complimentary Life Insurance</a:t>
            </a:r>
            <a:endParaRPr/>
          </a:p>
        </p:txBody>
      </p:sp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</a:t>
            </a:r>
            <a:r>
              <a:rPr lang="en" u="sng">
                <a:solidFill>
                  <a:schemeClr val="hlink"/>
                </a:solidFill>
                <a:hlinkClick r:id="rId3"/>
              </a:rPr>
              <a:t>www.njea.org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Login in using your NJEA PIN or email on file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Password is last 4 digits of your social security number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Click on MY NJEA - Member Benefits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Click on Insurance - NEA Complimentary Life Insurance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Identify your Beneficiary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1250" y="1097775"/>
            <a:ext cx="2912250" cy="191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Monitoring Air Exchange Rate</a:t>
            </a:r>
            <a:endParaRPr/>
          </a:p>
        </p:txBody>
      </p:sp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229625" y="1125125"/>
            <a:ext cx="6245400" cy="3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an effort to ensure as safe an environment as possible, we have purchased some CO</a:t>
            </a:r>
            <a:r>
              <a:rPr baseline="-25000" lang="en"/>
              <a:t>2</a:t>
            </a:r>
            <a:r>
              <a:rPr lang="en"/>
              <a:t> meter as suggested by our NJEA industrial hygiene consultant.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</a:t>
            </a:r>
            <a:r>
              <a:rPr baseline="-25000" lang="en"/>
              <a:t>2</a:t>
            </a:r>
            <a:r>
              <a:rPr lang="en"/>
              <a:t> levels indicating the air exchange rate can only be properly tested when people are occupying the space and is critical to ensuring proper ventilation.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At least one meter will be made available in each building. See your building rep if you would like to borrow it to test air flow in your space. </a:t>
            </a:r>
            <a:endParaRPr/>
          </a:p>
        </p:txBody>
      </p:sp>
      <p:pic>
        <p:nvPicPr>
          <p:cNvPr id="134" name="Google Shape;13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5020" y="1176420"/>
            <a:ext cx="2033925" cy="312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we proceed to navigate what’s next:</a:t>
            </a:r>
            <a:endParaRPr/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 areas on concern and communicate with your building reps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Ideally attempt to personally address any individual concerns with your building administrators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Raise collective concerns or individual concerns that do not get adequately addressed to your building reps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Building reps will address building level concerns with principals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District level concerns will be raised to the Executive Board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Executive Board will address concerns to the Superintendent and the Board of Education as necessary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38672"/>
            <a:ext cx="8520600" cy="3738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